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71" r:id="rId4"/>
    <p:sldId id="337" r:id="rId5"/>
    <p:sldId id="328" r:id="rId6"/>
    <p:sldId id="348" r:id="rId7"/>
    <p:sldId id="329" r:id="rId8"/>
    <p:sldId id="330" r:id="rId9"/>
    <p:sldId id="338" r:id="rId10"/>
    <p:sldId id="352" r:id="rId11"/>
    <p:sldId id="354" r:id="rId12"/>
    <p:sldId id="336" r:id="rId13"/>
    <p:sldId id="345" r:id="rId14"/>
    <p:sldId id="347" r:id="rId15"/>
    <p:sldId id="346" r:id="rId16"/>
    <p:sldId id="343" r:id="rId17"/>
    <p:sldId id="342" r:id="rId18"/>
    <p:sldId id="295" r:id="rId19"/>
    <p:sldId id="349" r:id="rId20"/>
    <p:sldId id="350" r:id="rId21"/>
    <p:sldId id="334" r:id="rId22"/>
    <p:sldId id="335" r:id="rId23"/>
    <p:sldId id="341" r:id="rId24"/>
    <p:sldId id="313" r:id="rId25"/>
    <p:sldId id="353" r:id="rId2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19.1.2021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19.1.2021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tnerskadohoda.gov.sk/302-sk/usmernenia-a-manual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minv.sk/?aktualne-vyzvy-na-predkladanie-ziadosti-o-nenavratny-financny-prispevok&amp;sprava=vyzva-zamerana-na-vystavbu-a-rekonstrukciu-predskolskych-zariadeni" TargetMode="External"/><Relationship Id="rId4" Type="http://schemas.openxmlformats.org/officeDocument/2006/relationships/hyperlink" Target="http://www.minv.sk/?casto-kladene-otazky-faq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zef.rosko@minv.sk" TargetMode="External"/><Relationship Id="rId5" Type="http://schemas.openxmlformats.org/officeDocument/2006/relationships/hyperlink" Target="mailto:.fejes@minv.sk" TargetMode="External"/><Relationship Id="rId4" Type="http://schemas.openxmlformats.org/officeDocument/2006/relationships/hyperlink" Target="mailto:.korec@minv.sk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847238"/>
            <a:ext cx="367240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dobudovania inžinierskych sietí (kanalizácia, prístup k pitnej vode),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                v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prostredí marginalizovaných rómskych komunít 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OPLZ-PO6-SC611-2020-2</a:t>
            </a:r>
            <a:endParaRPr lang="sk-SK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Príklad výpočtu COV</a:t>
            </a:r>
            <a:endParaRPr lang="sk-SK" sz="2800" b="1" dirty="0" smtClean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- MRK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Výstavba verejnej kanalizácie pre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 osôb MRK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Súčasťou projektu je aj vodovod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Hodnota oprávnených výdavkov podľa </a:t>
            </a:r>
            <a:r>
              <a:rPr lang="sk-SK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benchmarkov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400 000,00 EUR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(zahŕňa vybudovanie stokovej siete spolu s vodovodom a samostatný vodovod ako pokračovanie budovanej infraštruktúry)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podľa počtu podporených osôb max.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650 000,00 EUR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 – mimo MRK</a:t>
            </a:r>
            <a:endParaRPr lang="sk-SK" sz="20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Oprávnené výdavky vo výške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max. 200 000,00 EUR (50% zo 400 000,00 EUR)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hodnote (A+B) 600 000,00 EUR sa pripočítajú ostatné oprávnené výdavky (napr. EM, VO). Výsledná suma nesmie prekročiť COV podľa počtu podporených osôb z MRK (tab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.č.8 prílohy č. 6 výzvy) </a:t>
            </a:r>
            <a:r>
              <a:rPr lang="sk-SK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650 000,00 EUR</a:t>
            </a:r>
            <a:endParaRPr lang="sk-SK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0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k-SK" sz="2000" dirty="0" smtClean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Ak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žiadateľ realizuje alebo úspešne zrealizoval projekt cez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výzvu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OPLZ-PO6-SC611-2016-3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a/alebo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OPLZ-PO6-SC611-2020-1 a/alebo OPLZ-PO5a6-2020-1 a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zároveň chce v rámci tejto výzvy zlepšiť prístup k pitnej vode v tom istom osídlení MRK, ktoré bolo predmetom realizovaného projektu cez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výzvu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OPLZ-PO6-SC611-2016-3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 a/alebo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 OPLZ-PO6-SC611-2020-1 a/alebo </a:t>
            </a:r>
            <a:r>
              <a:rPr lang="sk-SK" sz="2000" b="1" dirty="0" smtClean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OPLZ-PO5a6-2020-1  </a:t>
            </a:r>
            <a:r>
              <a:rPr lang="sk-SK" sz="2000" dirty="0" smtClean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budú výdavky súvisiace s predmetným osídlením vo vzťahu k spôsobu realizácie pod písm. b) až d) považované za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neoprávnené</a:t>
            </a:r>
            <a:r>
              <a:rPr lang="sk-SK" sz="2000" b="1" dirty="0" smtClean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sk-SK" sz="2000" b="1" dirty="0" smtClean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k-SK" sz="2000" dirty="0" smtClean="0"/>
              <a:t>Realizáciou projektu je potrebné zabezpečiť </a:t>
            </a:r>
            <a:r>
              <a:rPr lang="sk-SK" sz="2000" dirty="0"/>
              <a:t>odvádzanie/čistenie odpadových vôd prostredníctvom vybudovania/dobudovania kanalizačnej siete a/alebo ČOV </a:t>
            </a:r>
            <a:r>
              <a:rPr lang="sk-SK" sz="2000" b="1" dirty="0"/>
              <a:t>min. pre 100 osôb z MRK</a:t>
            </a:r>
            <a:r>
              <a:rPr lang="sk-SK" sz="2000" dirty="0"/>
              <a:t>. </a:t>
            </a:r>
            <a:endParaRPr lang="sk-SK" sz="2000" dirty="0" smtClean="0"/>
          </a:p>
          <a:p>
            <a:pPr algn="just">
              <a:spcAft>
                <a:spcPts val="0"/>
              </a:spcAft>
            </a:pPr>
            <a:endParaRPr lang="sk-SK" sz="2000" dirty="0" smtClean="0"/>
          </a:p>
          <a:p>
            <a:pPr marL="425196" lvl="0" algn="just" fontAlgn="auto">
              <a:spcAft>
                <a:spcPts val="0"/>
              </a:spcAft>
              <a:defRPr/>
            </a:pPr>
            <a:r>
              <a:rPr lang="sk-SK" sz="2000" dirty="0" smtClean="0">
                <a:solidFill>
                  <a:prstClr val="black"/>
                </a:solidFill>
              </a:rPr>
              <a:t>V prípade realizácie aj prístupu k pitnej vode musí </a:t>
            </a:r>
            <a:r>
              <a:rPr lang="sk-SK" sz="2000" dirty="0">
                <a:solidFill>
                  <a:prstClr val="black"/>
                </a:solidFill>
              </a:rPr>
              <a:t>ísť o zabezpečenie </a:t>
            </a:r>
            <a:r>
              <a:rPr lang="sk-SK" sz="2000" b="1" dirty="0">
                <a:solidFill>
                  <a:prstClr val="black"/>
                </a:solidFill>
              </a:rPr>
              <a:t>hromadného zásobovania pitnou vodou </a:t>
            </a:r>
            <a:r>
              <a:rPr lang="sk-SK" sz="2000" dirty="0">
                <a:solidFill>
                  <a:prstClr val="black"/>
                </a:solidFill>
              </a:rPr>
              <a:t>= </a:t>
            </a:r>
            <a:r>
              <a:rPr lang="sk-SK" sz="2000" dirty="0" smtClean="0">
                <a:solidFill>
                  <a:prstClr val="black"/>
                </a:solidFill>
              </a:rPr>
              <a:t>min. </a:t>
            </a:r>
            <a:r>
              <a:rPr lang="sk-SK" sz="2000" dirty="0">
                <a:solidFill>
                  <a:prstClr val="black"/>
                </a:solidFill>
              </a:rPr>
              <a:t>50 ľudí </a:t>
            </a:r>
            <a:r>
              <a:rPr lang="sk-SK" sz="2000" dirty="0" smtClean="0">
                <a:solidFill>
                  <a:prstClr val="black"/>
                </a:solidFill>
              </a:rPr>
              <a:t>(z toho min. 30 osôb  </a:t>
            </a:r>
            <a:r>
              <a:rPr lang="sk-SK" sz="2000" dirty="0">
                <a:solidFill>
                  <a:prstClr val="black"/>
                </a:solidFill>
              </a:rPr>
              <a:t>MRK</a:t>
            </a:r>
            <a:r>
              <a:rPr lang="sk-SK" sz="2000" dirty="0" smtClean="0">
                <a:solidFill>
                  <a:prstClr val="black"/>
                </a:solidFill>
              </a:rPr>
              <a:t>).</a:t>
            </a:r>
            <a:endParaRPr lang="sk-SK" sz="2000" dirty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</a:pPr>
            <a:endParaRPr lang="sk-SK" sz="2000" dirty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 (VO)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Žiadateľ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je povinný (okrem výnimiek uvedených nižšie) mať najneskôr ku dňu doplnenia chýbajúcich náležitostí </a:t>
            </a:r>
            <a:r>
              <a:rPr lang="sk-SK" sz="2000" dirty="0" err="1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ŽoNFP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 (na základe výzvy na doplnenie v rámci administratívneho overovania </a:t>
            </a:r>
            <a:r>
              <a:rPr lang="sk-SK" sz="2000" dirty="0" err="1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ŽoNFP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) vyhlásené verejné obstarávanie (ďalej len „VO“)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na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stavebné práce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 s výnimkou:</a:t>
            </a:r>
            <a:endParaRPr lang="sk-SK" dirty="0">
              <a:latin typeface="Times New Roman" panose="02020603050405020304" pitchFamily="18" charset="0"/>
              <a:ea typeface="PMingLiU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zákaziek s nízkymi hodnotami podľa § 117 zákona</a:t>
            </a:r>
            <a:r>
              <a:rPr lang="sk-SK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č. 343/2015 Z. z. o verejnom obstarávaní a o zmene a doplnení niektorých zákonov v znení neskorších predpisov (ďalej len „zákon o VO“),</a:t>
            </a:r>
            <a:endParaRPr lang="sk-SK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zákaziek, ktoré podliehajú niektorej z výnimiek v zmysle § 1 zákona o VO.</a:t>
            </a:r>
          </a:p>
          <a:p>
            <a:pPr algn="just">
              <a:spcAft>
                <a:spcPts val="0"/>
              </a:spcAft>
            </a:pPr>
            <a:endParaRPr lang="sk-SK" sz="2000" b="1" dirty="0" smtClean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78047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Sociálny aspekt vo </a:t>
            </a:r>
            <a:r>
              <a:rPr lang="sk-SK" sz="2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VO</a:t>
            </a:r>
            <a:endParaRPr lang="sk-SK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lvl="0" algn="just" fontAlgn="auto">
              <a:spcAft>
                <a:spcPts val="0"/>
              </a:spcAft>
              <a:defRPr/>
            </a:pPr>
            <a:r>
              <a:rPr lang="sk-SK" sz="2000" dirty="0">
                <a:solidFill>
                  <a:prstClr val="black"/>
                </a:solidFill>
              </a:rPr>
              <a:t>R</a:t>
            </a:r>
            <a:r>
              <a:rPr lang="sk-SK" sz="2000" dirty="0" smtClean="0">
                <a:solidFill>
                  <a:prstClr val="black"/>
                </a:solidFill>
              </a:rPr>
              <a:t>ealizáciou </a:t>
            </a:r>
            <a:r>
              <a:rPr lang="sk-SK" sz="2000" dirty="0">
                <a:solidFill>
                  <a:prstClr val="black"/>
                </a:solidFill>
              </a:rPr>
              <a:t>projektu sa musí vytvoriť pri realizácií stavebných práce min. 1 pracovné </a:t>
            </a:r>
            <a:r>
              <a:rPr lang="sk-SK" sz="2000" dirty="0" smtClean="0">
                <a:solidFill>
                  <a:prstClr val="black"/>
                </a:solidFill>
              </a:rPr>
              <a:t>miesto,</a:t>
            </a:r>
            <a:endParaRPr lang="sk-SK" sz="2000" dirty="0">
              <a:solidFill>
                <a:prstClr val="black"/>
              </a:solidFill>
            </a:endParaRPr>
          </a:p>
          <a:p>
            <a:pPr marL="425196" lvl="0" algn="just" fontAlgn="auto">
              <a:spcAft>
                <a:spcPts val="0"/>
              </a:spcAft>
              <a:defRPr/>
            </a:pPr>
            <a:r>
              <a:rPr lang="sk-SK" sz="2000" dirty="0">
                <a:solidFill>
                  <a:prstClr val="black"/>
                </a:solidFill>
              </a:rPr>
              <a:t>Zamestnané osoby musia spĺňať </a:t>
            </a:r>
            <a:r>
              <a:rPr lang="sk-SK" sz="2000" b="1" dirty="0">
                <a:solidFill>
                  <a:prstClr val="black"/>
                </a:solidFill>
              </a:rPr>
              <a:t>podmienky</a:t>
            </a:r>
            <a:r>
              <a:rPr lang="sk-SK" sz="2000" dirty="0">
                <a:solidFill>
                  <a:prstClr val="black"/>
                </a:solidFill>
              </a:rPr>
              <a:t>: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>
                <a:solidFill>
                  <a:prstClr val="black"/>
                </a:solidFill>
              </a:rPr>
              <a:t>nezamestnaná osoba s dôrazom na dlhodobo nezamestnanú (nezamestnaný = min.60 dní počas 24 mesiacov), 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>
                <a:solidFill>
                  <a:prstClr val="black"/>
                </a:solidFill>
              </a:rPr>
              <a:t>osoba z MRK, 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>
                <a:solidFill>
                  <a:prstClr val="black"/>
                </a:solidFill>
              </a:rPr>
              <a:t>zamestnaná osoba musí byť 50% času stavebných prác</a:t>
            </a:r>
          </a:p>
          <a:p>
            <a:pPr marL="425196" lvl="0" algn="just" fontAlgn="auto">
              <a:spcAft>
                <a:spcPts val="0"/>
              </a:spcAft>
              <a:defRPr/>
            </a:pPr>
            <a:r>
              <a:rPr lang="sk-SK" sz="2000" dirty="0">
                <a:solidFill>
                  <a:prstClr val="black"/>
                </a:solidFill>
              </a:rPr>
              <a:t>Nedodržanie zmluvnej povinnosti = </a:t>
            </a:r>
            <a:r>
              <a:rPr lang="sk-SK" sz="2000" b="1" dirty="0">
                <a:solidFill>
                  <a:prstClr val="black"/>
                </a:solidFill>
              </a:rPr>
              <a:t>zmluvná pokuta </a:t>
            </a:r>
            <a:r>
              <a:rPr lang="sk-SK" sz="2000" dirty="0">
                <a:solidFill>
                  <a:prstClr val="black"/>
                </a:solidFill>
              </a:rPr>
              <a:t>= za každý mesiac nesplnenia zmluvnej podmienky je pokuta v sume celkovej ceny práce osoby s minimálnou cenou </a:t>
            </a:r>
            <a:r>
              <a:rPr lang="sk-SK" sz="2000" dirty="0" smtClean="0">
                <a:solidFill>
                  <a:prstClr val="black"/>
                </a:solidFill>
              </a:rPr>
              <a:t>práce,</a:t>
            </a:r>
            <a:endParaRPr lang="sk-SK" sz="2000" dirty="0">
              <a:solidFill>
                <a:prstClr val="black"/>
              </a:solidFill>
            </a:endParaRPr>
          </a:p>
          <a:p>
            <a:pPr marL="425196" lvl="0" algn="just" fontAlgn="auto">
              <a:spcAft>
                <a:spcPts val="0"/>
              </a:spcAft>
              <a:defRPr/>
            </a:pPr>
            <a:r>
              <a:rPr lang="sk-SK" sz="2000" dirty="0">
                <a:solidFill>
                  <a:prstClr val="black"/>
                </a:solidFill>
              </a:rPr>
              <a:t>Zmluvná pokuta musí byť aj vo </a:t>
            </a:r>
            <a:r>
              <a:rPr lang="sk-SK" sz="2000" b="1" dirty="0">
                <a:solidFill>
                  <a:prstClr val="black"/>
                </a:solidFill>
              </a:rPr>
              <a:t>vzťahu prijímateľ </a:t>
            </a:r>
            <a:r>
              <a:rPr lang="sk-SK" sz="2000" b="1" dirty="0" smtClean="0">
                <a:solidFill>
                  <a:prstClr val="black"/>
                </a:solidFill>
              </a:rPr>
              <a:t>– dodávateľ.</a:t>
            </a:r>
            <a:endParaRPr lang="sk-SK" sz="2000" b="1" dirty="0">
              <a:solidFill>
                <a:prstClr val="black"/>
              </a:solidFill>
            </a:endParaRPr>
          </a:p>
          <a:p>
            <a:pPr algn="just">
              <a:spcAft>
                <a:spcPts val="0"/>
              </a:spcAft>
            </a:pPr>
            <a:endParaRPr lang="sk-SK" sz="2000" b="1" dirty="0" smtClean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0354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Žiadateľ je povinný zabezpečiť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prevádzkovanie vodohospodárskej infraštruktúry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  v súlade s právnymi dokumentami vydanými SO a touto výzvou</a:t>
            </a:r>
            <a:r>
              <a:rPr lang="sk-SK" sz="2000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Prevádzkovanie </a:t>
            </a: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podporenej vodohospodárskej infraštruktúry </a:t>
            </a: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 byť              v </a:t>
            </a: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súlade s Oznámením Komisie o pojme štátna pomoc uvedenom v článku 107 ods. 1 Zmluvy o fungovaní Európskej únie (2016/C 262/01), čl. 7.2.2. Narušenie hospodárskej súťaže a vplyv na obchod, ktoré je zverejnené na webovom sídle http://www.minv.sk/?</a:t>
            </a:r>
            <a:r>
              <a:rPr lang="sk-SK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metodicke-dokumentyzákaziek</a:t>
            </a: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k-SK" sz="2000" b="1" dirty="0" smtClean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293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53294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Merateľné ukazovatele</a:t>
            </a: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k-SK" sz="1600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P0261 </a:t>
            </a:r>
            <a:r>
              <a:rPr lang="sk-SK" sz="16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je previazaný s D0335 - „Počet obydlí osôb z MRK so zlepšenými podmienkami bývania prostredníctvom vybudovania/dobudovania kanalizačnej siete a pripojením sa k nej“ 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66712"/>
              </p:ext>
            </p:extLst>
          </p:nvPr>
        </p:nvGraphicFramePr>
        <p:xfrm>
          <a:off x="899594" y="836713"/>
          <a:ext cx="7632846" cy="3908457"/>
        </p:xfrm>
        <a:graphic>
          <a:graphicData uri="http://schemas.openxmlformats.org/drawingml/2006/table">
            <a:tbl>
              <a:tblPr/>
              <a:tblGrid>
                <a:gridCol w="2181482">
                  <a:extLst>
                    <a:ext uri="{9D8B030D-6E8A-4147-A177-3AD203B41FA5}">
                      <a16:colId xmlns:a16="http://schemas.microsoft.com/office/drawing/2014/main" val="89042895"/>
                    </a:ext>
                  </a:extLst>
                </a:gridCol>
                <a:gridCol w="2211004">
                  <a:extLst>
                    <a:ext uri="{9D8B030D-6E8A-4147-A177-3AD203B41FA5}">
                      <a16:colId xmlns:a16="http://schemas.microsoft.com/office/drawing/2014/main" val="4268203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4715317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6666899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592340590"/>
                    </a:ext>
                  </a:extLst>
                </a:gridCol>
              </a:tblGrid>
              <a:tr h="324778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definícia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merná jednotka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čas plnenia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príznak rizika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35983"/>
                  </a:ext>
                </a:extLst>
              </a:tr>
              <a:tr h="115475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P0261 - Počet obyvateľov MRK, ktorým sa zlepšili podmienky bývania prostredníctvom vybudovania/dobudovania kanalizačnej siete a pripojením sa k nej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obyvateľov MRK, ktorí boli realizáciou projektu pripojení na kanalizačnú sieť a/alebo ČOV. Do ukazovateľa sa započíta iba osoba s cez projekt zrealizovaným (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t.j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nie potenciálnym) napojením.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počas doby udržateľnosti projektu, najneskôr ku koncu doby udržateľnosti projektu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príznakom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633096"/>
                  </a:ext>
                </a:extLst>
              </a:tr>
              <a:tr h="240889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P0156 – Počet osôb MRK s prístupom k pitnej vode v dôsledku realizácie projektu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osôb MRK, ktoré neboli predtým pripojené k žiadnemu zdroju pitnej vody, alebo boli pripojené k menej kvalitnému zdroju pitnej vody a ktoré v dôsledku realizácie projektu získajú prístup k pitnej vode, alebo sa im zlepší prístup k pitnej vode a to vytvorením nového prístupu k pitnej vode alebo zvýšením kapacity zariadení pre výrobu/dodávku pitnej vody. Zahŕňa zlepšenie kvality pitnej vody.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počas realizácie projektu, najneskôr ku koncu realizácie aktivít projektu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príznaku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48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9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u="sng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774406"/>
              </p:ext>
            </p:extLst>
          </p:nvPr>
        </p:nvGraphicFramePr>
        <p:xfrm>
          <a:off x="971602" y="1182762"/>
          <a:ext cx="7272806" cy="4694510"/>
        </p:xfrm>
        <a:graphic>
          <a:graphicData uri="http://schemas.openxmlformats.org/drawingml/2006/table">
            <a:tbl>
              <a:tblPr firstRow="1" firstCol="1" bandRow="1"/>
              <a:tblGrid>
                <a:gridCol w="1941780">
                  <a:extLst>
                    <a:ext uri="{9D8B030D-6E8A-4147-A177-3AD203B41FA5}">
                      <a16:colId xmlns:a16="http://schemas.microsoft.com/office/drawing/2014/main" val="3350655400"/>
                    </a:ext>
                  </a:extLst>
                </a:gridCol>
                <a:gridCol w="1421247">
                  <a:extLst>
                    <a:ext uri="{9D8B030D-6E8A-4147-A177-3AD203B41FA5}">
                      <a16:colId xmlns:a16="http://schemas.microsoft.com/office/drawing/2014/main" val="268157256"/>
                    </a:ext>
                  </a:extLst>
                </a:gridCol>
                <a:gridCol w="1421247">
                  <a:extLst>
                    <a:ext uri="{9D8B030D-6E8A-4147-A177-3AD203B41FA5}">
                      <a16:colId xmlns:a16="http://schemas.microsoft.com/office/drawing/2014/main" val="3997685059"/>
                    </a:ext>
                  </a:extLst>
                </a:gridCol>
                <a:gridCol w="2488532">
                  <a:extLst>
                    <a:ext uri="{9D8B030D-6E8A-4147-A177-3AD203B41FA5}">
                      <a16:colId xmlns:a16="http://schemas.microsoft.com/office/drawing/2014/main" val="264673254"/>
                    </a:ext>
                  </a:extLst>
                </a:gridCol>
              </a:tblGrid>
              <a:tr h="38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Oprávnený výdavok s DPH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Finančný limit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Popis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5083"/>
                  </a:ext>
                </a:extLst>
              </a:tr>
              <a:tr h="852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Vodovod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260,00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360,00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Stavebné práce, vrátane všetkého technologického a strojného zariadenia, vybavenia na dĺžkový meter trasy rozvádzacej vetvy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123219"/>
                  </a:ext>
                </a:extLst>
              </a:tr>
              <a:tr h="852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Výdajné miesto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15 000,00 EUR/kpl.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19 200,00 EUR/</a:t>
                      </a:r>
                      <a:r>
                        <a:rPr lang="sk-SK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kpl</a:t>
                      </a: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Stavebné práce, vrátane všetkého technologického a strojného zariadenia, vybavenia a prípojky k výdajnému miestu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430787"/>
                  </a:ext>
                </a:extLst>
              </a:tr>
              <a:tr h="35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Gravitačná stoková sieť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425,00EUR/m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586,50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Stavebné práce, vrátane všetkého technologického a strojného zariadenia, vybavenia na dĺžkový meter trasy vodovodného potrubia, resp. stokovej siete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271987"/>
                  </a:ext>
                </a:extLst>
              </a:tr>
              <a:tr h="48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Gravitačná stoková sieť + vodovod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480,00EUR/m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662,40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99675"/>
                  </a:ext>
                </a:extLst>
              </a:tr>
              <a:tr h="346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Tlaková stoková sieť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250,00EUR/m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345,00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43466"/>
                  </a:ext>
                </a:extLst>
              </a:tr>
              <a:tr h="473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Tlaková stoková sieť + vodovod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305,00EUR/m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420,90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2421"/>
                  </a:ext>
                </a:extLst>
              </a:tr>
              <a:tr h="469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Výstavba ČOV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550,00 EUR/EO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700,00 EUR/EO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Stavebné práce, vrátane všetkého technologického a strojného zariadenia, vybavenia v prepočte na ekvivalent obyvateľa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29976"/>
                  </a:ext>
                </a:extLst>
              </a:tr>
              <a:tr h="48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Rekonštrukcia (intenzifikácia ČOV)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440,00 EUR/EO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660,00 EUR/EO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58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827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Oprávnené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výdavky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000" b="1" dirty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s</a:t>
            </a:r>
            <a:r>
              <a:rPr lang="sk-SK" sz="2000" dirty="0" smtClean="0"/>
              <a:t>tavebné práce</a:t>
            </a:r>
          </a:p>
          <a:p>
            <a:r>
              <a:rPr lang="sk-SK" sz="2000" dirty="0"/>
              <a:t>r</a:t>
            </a:r>
            <a:r>
              <a:rPr lang="sk-SK" sz="2000" dirty="0" smtClean="0"/>
              <a:t>ezerva na nepredvídané výdavky súvisiace so stavebnými prácami (2,5% zo stavebných prác) </a:t>
            </a:r>
          </a:p>
          <a:p>
            <a:r>
              <a:rPr lang="sk-SK" sz="2000" dirty="0" smtClean="0"/>
              <a:t>vybavenie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s</a:t>
            </a:r>
            <a:r>
              <a:rPr lang="sk-SK" sz="2000" dirty="0" smtClean="0"/>
              <a:t>tavebný dozor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</a:t>
            </a:r>
            <a:r>
              <a:rPr lang="sk-SK" sz="2000" dirty="0" smtClean="0"/>
              <a:t>rípravná a projektová dokumentácie  </a:t>
            </a: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Nepriame výdavky: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r</a:t>
            </a:r>
            <a:r>
              <a:rPr lang="sk-SK" sz="2000" dirty="0" smtClean="0"/>
              <a:t>ealizácia procesu VO (percentuálny limit)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e</a:t>
            </a:r>
            <a:r>
              <a:rPr lang="sk-SK" sz="2000" dirty="0" smtClean="0"/>
              <a:t>xterný manažment (finančný limit)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interný </a:t>
            </a:r>
            <a:r>
              <a:rPr lang="sk-SK" sz="2000" dirty="0"/>
              <a:t>manažment </a:t>
            </a:r>
            <a:r>
              <a:rPr lang="sk-SK" sz="2000" dirty="0" smtClean="0"/>
              <a:t>(finančný limit)</a:t>
            </a: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Neoprávnené výdavky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80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publicita </a:t>
            </a:r>
            <a:r>
              <a:rPr lang="sk-SK" sz="2000" dirty="0"/>
              <a:t>projektu,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000" dirty="0" smtClean="0"/>
              <a:t>výdavky </a:t>
            </a:r>
            <a:r>
              <a:rPr lang="sk-SK" sz="2000" dirty="0"/>
              <a:t>na </a:t>
            </a:r>
            <a:r>
              <a:rPr lang="sk-SK" sz="2000" b="1" dirty="0"/>
              <a:t>rekonštrukciu stokových sietí</a:t>
            </a:r>
            <a:r>
              <a:rPr lang="sk-SK" sz="2000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výdavky na výstavbu </a:t>
            </a:r>
            <a:r>
              <a:rPr lang="sk-SK" sz="2000" b="1" dirty="0"/>
              <a:t>dažďovej kanalizácie</a:t>
            </a:r>
            <a:r>
              <a:rPr lang="sk-SK" sz="2000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výdavky na výstavbu </a:t>
            </a:r>
            <a:r>
              <a:rPr lang="sk-SK" sz="2000" b="1" dirty="0"/>
              <a:t>vodovodných prípojok/kanalizačných prípojok </a:t>
            </a:r>
            <a:r>
              <a:rPr lang="sk-SK" sz="2000" dirty="0"/>
              <a:t>okrem výdavkov na výstavbu prípojky k výdajnému miestu, ktoré sú oprávneným výdavkom,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akékoľvek prevádzkové výdavky,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DPH – príloha č. 6 výzvy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337741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74665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Predloženie </a:t>
            </a:r>
            <a:r>
              <a:rPr lang="sk-SK" sz="28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b="1" dirty="0" smtClean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Žiadateľ </a:t>
            </a: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predkladá formulár </a:t>
            </a:r>
            <a:r>
              <a:rPr lang="sk-SK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všetky prílohy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 výnimkou tých, ktoré z technických príčin, napr. z dôvodu obmedzení veľkosti predkladaných príloh, nie je možné predložiť, vrátane prílohy č.7 </a:t>
            </a:r>
            <a:r>
              <a:rPr lang="sk-SK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r>
              <a:rPr lang="sk-SK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dokumentácia stavby, vrátane </a:t>
            </a:r>
            <a:r>
              <a:rPr lang="sk-SK" sz="1800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položkového</a:t>
            </a:r>
            <a:r>
              <a:rPr lang="sk-SK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rozpočtu stavby</a:t>
            </a:r>
            <a:r>
              <a:rPr lang="sk-SK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elektronicky prostredníctvom ITMS2014+ </a:t>
            </a:r>
            <a:r>
              <a:rPr lang="sk-SK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a </a:t>
            </a: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predkladá:</a:t>
            </a: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formulár </a:t>
            </a:r>
            <a:r>
              <a:rPr lang="sk-SK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písomne </a:t>
            </a:r>
            <a:r>
              <a:rPr lang="sk-SK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e-schránky</a:t>
            </a:r>
            <a:r>
              <a:rPr lang="sk-SK" sz="20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t.j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elektronicky prostredníctvom Ústredného portálu verejnej správy, podpísaný kvalifikovaným elektronickým podpisom, kvalifikovaným elektronickým podpisom s mandátnym certifikátom alebo kvalifikovanou elektronickou pečaťou a</a:t>
            </a:r>
            <a:endParaRPr lang="sk-S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prílohy </a:t>
            </a:r>
            <a:r>
              <a:rPr lang="sk-SK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ktoré z technických príčin nie je možné predložiť elektronicky prostredníctvom ITMS2014+ a prílohu č. 7 </a:t>
            </a:r>
            <a:r>
              <a:rPr lang="sk-SK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Projektová dokumentácia stavby, vrátane </a:t>
            </a:r>
            <a:r>
              <a:rPr lang="sk-SK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položkového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rozpočtu stavby  v </a:t>
            </a:r>
            <a:r>
              <a:rPr lang="sk-SK" sz="20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listinnej podobe</a:t>
            </a:r>
            <a:r>
              <a:rPr lang="sk-S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doručovaciu adresu </a:t>
            </a:r>
            <a:r>
              <a:rPr lang="sk-SK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uvedenú vo výzve.</a:t>
            </a: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339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OPLZ-PO6-SC611-2020-2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26.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11.2020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17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500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000,00 EUR 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(EÚ zdroje)</a:t>
            </a:r>
          </a:p>
          <a:p>
            <a:pPr marL="0" indent="0" algn="just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Zásobník projektov:</a:t>
            </a:r>
            <a:r>
              <a:rPr lang="sk-SK" sz="2000" dirty="0"/>
              <a:t>      pozitívne vyhodnotené projekty, neschválené </a:t>
            </a:r>
            <a:r>
              <a:rPr lang="sk-SK" sz="2000" dirty="0" smtClean="0"/>
              <a:t>                  z </a:t>
            </a:r>
            <a:r>
              <a:rPr lang="sk-SK" sz="2000" dirty="0"/>
              <a:t>dôvodu chýbajúcej alokácie, budú môcť byť schválené po uvoľnení finančných prostriedkov a po schválení navýšenia alokácie na výzvu 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64665"/>
              </p:ext>
            </p:extLst>
          </p:nvPr>
        </p:nvGraphicFramePr>
        <p:xfrm>
          <a:off x="434975" y="914400"/>
          <a:ext cx="8664575" cy="3954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Dokument" r:id="rId4" imgW="5907537" imgH="2594359" progId="Word.Document.12">
                  <p:embed/>
                </p:oleObj>
              </mc:Choice>
              <mc:Fallback>
                <p:oleObj name="Dokument" r:id="rId4" imgW="5907537" imgH="25943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975" y="914400"/>
                        <a:ext cx="8664575" cy="3954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 smtClean="0"/>
              <a:t>Plnomocenstvo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2 </a:t>
            </a:r>
            <a:r>
              <a:rPr lang="sk-SK" sz="2000" b="1" dirty="0" err="1" smtClean="0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Údaje na vyžiadanie výpisu z registra trestov/Výpis </a:t>
            </a:r>
            <a:r>
              <a:rPr lang="sk-SK" sz="2000" dirty="0"/>
              <a:t>z registra trestov </a:t>
            </a:r>
            <a:r>
              <a:rPr lang="sk-SK" sz="1600" dirty="0"/>
              <a:t>(ak relevantné) </a:t>
            </a: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3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Ukazovatele finančnej  situácie </a:t>
            </a:r>
            <a:r>
              <a:rPr lang="sk-SK" sz="1600" dirty="0"/>
              <a:t>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Doklad o finančnej spôsobilosti (Uznesenie zastupiteľstva – </a:t>
            </a:r>
            <a:r>
              <a:rPr lang="sk-SK" sz="2000" dirty="0" smtClean="0"/>
              <a:t>obce)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5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Uznesenie zastupiteľstva o schválení PRO a </a:t>
            </a:r>
            <a:r>
              <a:rPr lang="sk-SK" sz="2000" dirty="0" smtClean="0"/>
              <a:t>ÚPD (ak relevantné)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6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Špecifikácia OV a spôsob ich stanovenia </a:t>
            </a:r>
            <a:r>
              <a:rPr lang="sk-SK" sz="1600" dirty="0"/>
              <a:t>(</a:t>
            </a:r>
            <a:r>
              <a:rPr lang="sk-SK" sz="1600" dirty="0" err="1"/>
              <a:t>excel</a:t>
            </a:r>
            <a:r>
              <a:rPr lang="sk-SK" sz="1600" dirty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7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PD </a:t>
            </a:r>
            <a:r>
              <a:rPr lang="sk-SK" sz="2000" dirty="0" smtClean="0"/>
              <a:t>stavby, </a:t>
            </a:r>
            <a:r>
              <a:rPr lang="sk-SK" sz="2000" dirty="0"/>
              <a:t>vrátane </a:t>
            </a:r>
            <a:r>
              <a:rPr lang="sk-SK" sz="2000" dirty="0" err="1"/>
              <a:t>položkového</a:t>
            </a:r>
            <a:r>
              <a:rPr lang="sk-SK" sz="2000" dirty="0"/>
              <a:t> rozpočtu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8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 smtClean="0"/>
              <a:t>Povolenie </a:t>
            </a:r>
            <a:r>
              <a:rPr lang="sk-SK" sz="2000" dirty="0"/>
              <a:t>na realizáciu projektu vydané príslušným 		          povoľovacím orgánom 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6009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9"/>
            <a:ext cx="8291264" cy="5314602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9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b="1" dirty="0" smtClean="0"/>
              <a:t>  </a:t>
            </a:r>
            <a:r>
              <a:rPr lang="sk-SK" sz="2000" dirty="0" smtClean="0"/>
              <a:t>Vyjadrenie </a:t>
            </a:r>
            <a:r>
              <a:rPr lang="sk-SK" sz="2000" dirty="0"/>
              <a:t>príslušného orgánu z procesu 	   		            posudzovania vplyvov na životné prostredie (EIA)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10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Dokument preukazujúci súlad s požiadavkami v oblasti 		           dopadu plánov a projektov na územia sústavy NATURA  	                           2000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12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Finančná analýza </a:t>
            </a:r>
            <a:r>
              <a:rPr lang="sk-SK" sz="1600" dirty="0"/>
              <a:t>(ak relevantné) 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13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Schválený splátkový kalendár daňovým </a:t>
            </a:r>
            <a:r>
              <a:rPr lang="sk-SK" sz="2000" dirty="0" smtClean="0"/>
              <a:t>úradom</a:t>
            </a:r>
          </a:p>
          <a:p>
            <a:pPr marL="0" indent="0">
              <a:buNone/>
            </a:pPr>
            <a:r>
              <a:rPr lang="sk-SK" sz="2000" dirty="0" smtClean="0"/>
              <a:t>                                            </a:t>
            </a:r>
            <a:r>
              <a:rPr lang="sk-SK" sz="1800" dirty="0" smtClean="0"/>
              <a:t>(ak </a:t>
            </a:r>
            <a:r>
              <a:rPr lang="sk-SK" sz="1800" dirty="0"/>
              <a:t>relevantné)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14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Schválený splátkový kalendár </a:t>
            </a:r>
            <a:r>
              <a:rPr lang="sk-SK" sz="2000" dirty="0" smtClean="0"/>
              <a:t>zdravotnou poisťovňou</a:t>
            </a:r>
          </a:p>
          <a:p>
            <a:pPr marL="0" indent="0">
              <a:buNone/>
            </a:pPr>
            <a:r>
              <a:rPr lang="sk-SK" sz="2000" dirty="0" smtClean="0"/>
              <a:t>                                            </a:t>
            </a:r>
            <a:r>
              <a:rPr lang="sk-SK" sz="1800" dirty="0" smtClean="0"/>
              <a:t>(</a:t>
            </a:r>
            <a:r>
              <a:rPr lang="sk-SK" sz="1800" dirty="0"/>
              <a:t>ak relevantné</a:t>
            </a:r>
            <a:r>
              <a:rPr lang="sk-SK" sz="1800" dirty="0" smtClean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prstClr val="black"/>
                </a:solidFill>
              </a:rPr>
              <a:t>Príloha č. </a:t>
            </a:r>
            <a:r>
              <a:rPr lang="sk-SK" sz="2000" b="1" dirty="0" smtClean="0">
                <a:solidFill>
                  <a:prstClr val="black"/>
                </a:solidFill>
              </a:rPr>
              <a:t>15 </a:t>
            </a:r>
            <a:r>
              <a:rPr lang="sk-SK" sz="2000" b="1" dirty="0" err="1">
                <a:solidFill>
                  <a:prstClr val="black"/>
                </a:solidFill>
              </a:rPr>
              <a:t>ŽoNFP</a:t>
            </a:r>
            <a:r>
              <a:rPr lang="sk-SK" sz="2000" b="1" dirty="0">
                <a:solidFill>
                  <a:prstClr val="black"/>
                </a:solidFill>
              </a:rPr>
              <a:t>: </a:t>
            </a:r>
            <a:r>
              <a:rPr lang="sk-SK" sz="2000" dirty="0">
                <a:solidFill>
                  <a:prstClr val="black"/>
                </a:solidFill>
              </a:rPr>
              <a:t>Schválený splátkový kalendár </a:t>
            </a:r>
            <a:r>
              <a:rPr lang="sk-SK" sz="2000" dirty="0" smtClean="0">
                <a:solidFill>
                  <a:prstClr val="black"/>
                </a:solidFill>
              </a:rPr>
              <a:t>sociálnou poisťovňou</a:t>
            </a:r>
            <a:endParaRPr lang="sk-SK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2000" dirty="0">
                <a:solidFill>
                  <a:prstClr val="black"/>
                </a:solidFill>
              </a:rPr>
              <a:t>                                            </a:t>
            </a:r>
            <a:r>
              <a:rPr lang="sk-SK" sz="1800" dirty="0">
                <a:solidFill>
                  <a:prstClr val="black"/>
                </a:solidFill>
              </a:rPr>
              <a:t>(ak relevantné)</a:t>
            </a:r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/>
          </a:p>
          <a:p>
            <a:pPr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487650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Dôležité odkazy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 algn="just"/>
            <a:r>
              <a:rPr lang="sk-SK" sz="2000" b="1" dirty="0">
                <a:hlinkClick r:id="rId3"/>
              </a:rPr>
              <a:t>https://www.partnerskadohoda.gov.sk/302-sk/usmernenia-a-manualy/</a:t>
            </a:r>
            <a:r>
              <a:rPr lang="sk-SK" sz="2000" b="1" dirty="0"/>
              <a:t> Usmernenie CKO č. 7 verzia.1 Evidovanie verejného obstarávania v systéme ITMS2014+</a:t>
            </a:r>
          </a:p>
          <a:p>
            <a:pPr algn="just"/>
            <a:endParaRPr lang="sk-SK" sz="2000" b="1" dirty="0">
              <a:hlinkClick r:id="rId4"/>
            </a:endParaRPr>
          </a:p>
          <a:p>
            <a:pPr algn="just"/>
            <a:r>
              <a:rPr lang="sk-SK" sz="2000" b="1" dirty="0">
                <a:hlinkClick r:id="rId4"/>
              </a:rPr>
              <a:t>http://www.minv.sk/?casto-kladene-otazky-faq</a:t>
            </a:r>
            <a:endParaRPr lang="sk-SK" sz="2000" b="1" dirty="0"/>
          </a:p>
          <a:p>
            <a:pPr algn="just"/>
            <a:endParaRPr lang="sk-SK" sz="2000" b="1" dirty="0">
              <a:hlinkClick r:id="rId5"/>
            </a:endParaRPr>
          </a:p>
          <a:p>
            <a:pPr algn="just"/>
            <a:r>
              <a:rPr lang="sk-SK" sz="2000" b="1" dirty="0">
                <a:hlinkClick r:id="rId5"/>
              </a:rPr>
              <a:t>http://www.minv.sk/?aktualne-vyzvy-na-predkladanie-ziadosti-o-nenavratny-financny-prispevok&amp;sprava=vyzva-zamerana-na-vystavbu-a-rekonstrukciupredskolskych-zariadeni</a:t>
            </a: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920890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http://www.minv.sk/?OPLZ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pPr marL="0" indent="0">
              <a:buNone/>
            </a:pPr>
            <a:endParaRPr lang="sk-SK" sz="1600" dirty="0"/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+421 2 509 45 112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+421 2 509 45 114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+421 2 509 45 113</a:t>
            </a:r>
            <a:endParaRPr lang="sk-SK" sz="1800" dirty="0"/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 algn="ctr">
              <a:buNone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Ďakujeme za pozornosť</a:t>
            </a:r>
            <a:endParaRPr lang="sk-SK" sz="3600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0205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OPLZ-PO6-SC611-2020-2 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800" dirty="0"/>
              <a:t>  </a:t>
            </a:r>
          </a:p>
          <a:p>
            <a:pPr marL="0" indent="0">
              <a:buNone/>
            </a:pPr>
            <a:r>
              <a:rPr lang="sk-SK" sz="2000" u="sng" dirty="0"/>
              <a:t>Uzavretie 1. kola</a:t>
            </a:r>
            <a:r>
              <a:rPr lang="sk-SK" sz="2000" dirty="0"/>
              <a:t>:     </a:t>
            </a:r>
            <a:r>
              <a:rPr lang="sk-SK" sz="2000" b="1" dirty="0" smtClean="0"/>
              <a:t>23.03.2021</a:t>
            </a:r>
            <a:endParaRPr lang="sk-SK" sz="2000" b="1" dirty="0"/>
          </a:p>
          <a:p>
            <a:pPr marL="0" indent="0">
              <a:buNone/>
            </a:pPr>
            <a:r>
              <a:rPr lang="sk-SK" sz="2000" u="sng" dirty="0"/>
              <a:t>Uzavretie 2. kola</a:t>
            </a:r>
            <a:r>
              <a:rPr lang="sk-SK" sz="2000" dirty="0"/>
              <a:t>:     </a:t>
            </a:r>
            <a:r>
              <a:rPr lang="sk-SK" sz="2000" b="1" dirty="0" smtClean="0"/>
              <a:t>17.05.2021</a:t>
            </a:r>
            <a:endParaRPr lang="sk-SK" sz="2000" b="1" dirty="0"/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/>
              <a:t>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podpora </a:t>
            </a:r>
            <a:r>
              <a:rPr lang="sk-SK" sz="2000" dirty="0"/>
              <a:t>dobudovania inžinierskych sietí (kanalizácia, prístup k pitnej vode), v prostredí marginalizovaných rómskych komunít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primárne </a:t>
            </a:r>
            <a:r>
              <a:rPr lang="sk-SK" sz="2000" dirty="0"/>
              <a:t>musí byť podpora smerovaná pre obyvateľov </a:t>
            </a:r>
            <a:r>
              <a:rPr lang="sk-SK" sz="2000" dirty="0" smtClean="0"/>
              <a:t>MRK </a:t>
            </a:r>
            <a:endParaRPr lang="sk-SK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v </a:t>
            </a:r>
            <a:r>
              <a:rPr lang="sk-SK" sz="2000" dirty="0"/>
              <a:t>rámci výšky celkových oprávnených výdavkov </a:t>
            </a:r>
            <a:r>
              <a:rPr lang="sk-SK" sz="2000" dirty="0" smtClean="0"/>
              <a:t>môžu byť realizované  </a:t>
            </a:r>
            <a:r>
              <a:rPr lang="sk-SK" sz="2000" dirty="0"/>
              <a:t>oprávnené aktivity aj pre obyvateľov mimo prostredia MRK, ale za podmienky splnenia počtu podporených osôb z MRK </a:t>
            </a:r>
            <a:r>
              <a:rPr lang="sk-SK" sz="2000" dirty="0" smtClean="0"/>
              <a:t>(PPP 22)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Oprávnené územie: </a:t>
            </a:r>
            <a:r>
              <a:rPr lang="sk-SK" sz="2000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celé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územie Slovenskej republiky, okrem </a:t>
            </a:r>
            <a:r>
              <a:rPr lang="sk-SK" sz="2000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Bratislavského </a:t>
            </a:r>
            <a:r>
              <a:rPr lang="sk-SK" sz="2000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samosprávneho kraja</a:t>
            </a: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1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22455" y="252045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OPLZ-PO6-SC611-2020-2 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/>
              <a:t>Oprávnení žiadatelia: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obce </a:t>
            </a:r>
            <a:r>
              <a:rPr lang="sk-SK" sz="2000" dirty="0"/>
              <a:t>– </a:t>
            </a:r>
            <a:r>
              <a:rPr lang="sk-SK" sz="2000" dirty="0" smtClean="0"/>
              <a:t>výber obcí z </a:t>
            </a:r>
            <a:r>
              <a:rPr lang="sk-SK" sz="1800" dirty="0" smtClean="0"/>
              <a:t>Atlasu </a:t>
            </a:r>
            <a:r>
              <a:rPr lang="sk-SK" sz="1800" dirty="0"/>
              <a:t>rómskych komunít 2013+2019 (bez BA kraja</a:t>
            </a:r>
            <a:r>
              <a:rPr lang="sk-SK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obce z Iniciatívy </a:t>
            </a:r>
            <a:r>
              <a:rPr lang="sk-SK" sz="2000" dirty="0" err="1" smtClean="0"/>
              <a:t>Catching</a:t>
            </a:r>
            <a:r>
              <a:rPr lang="sk-SK" sz="2000" dirty="0" smtClean="0"/>
              <a:t> </a:t>
            </a:r>
            <a:r>
              <a:rPr lang="sk-SK" sz="2000" dirty="0" err="1" smtClean="0"/>
              <a:t>up</a:t>
            </a:r>
            <a:r>
              <a:rPr lang="sk-SK" sz="2000" dirty="0" smtClean="0"/>
              <a:t> - </a:t>
            </a:r>
            <a:r>
              <a:rPr lang="sk-SK" sz="2000" dirty="0" err="1" smtClean="0"/>
              <a:t>Regions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Spôsob financovania: </a:t>
            </a:r>
            <a:r>
              <a:rPr lang="sk-SK" sz="2000" b="1" dirty="0" err="1"/>
              <a:t>predfinancovanie</a:t>
            </a:r>
            <a:r>
              <a:rPr lang="sk-SK" sz="2000" b="1" dirty="0"/>
              <a:t> + refundácia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Nenávratný finančný príspevok (NFP):  </a:t>
            </a:r>
            <a:r>
              <a:rPr lang="sk-SK" sz="2400" b="1" dirty="0" smtClean="0"/>
              <a:t>95%  </a:t>
            </a:r>
            <a:r>
              <a:rPr lang="sk-SK" sz="2000" dirty="0" smtClean="0"/>
              <a:t>Spolufinancovanie:  </a:t>
            </a:r>
            <a:r>
              <a:rPr lang="sk-SK" sz="2400" b="1" dirty="0" smtClean="0"/>
              <a:t>5% 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000" dirty="0" smtClean="0"/>
              <a:t>Výška </a:t>
            </a:r>
            <a:r>
              <a:rPr lang="sk-SK" sz="2000" dirty="0"/>
              <a:t>NFP: 	</a:t>
            </a:r>
            <a:r>
              <a:rPr lang="sk-SK" sz="2400" u="sng" dirty="0"/>
              <a:t>MIN</a:t>
            </a:r>
            <a:r>
              <a:rPr lang="sk-SK" sz="2400" dirty="0"/>
              <a:t>.</a:t>
            </a:r>
            <a:r>
              <a:rPr lang="sk-SK" sz="2000" dirty="0"/>
              <a:t> -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nestanovuje sa	</a:t>
            </a:r>
            <a:r>
              <a:rPr lang="sk-SK" sz="2400" u="sng" dirty="0">
                <a:ea typeface="Verdana" panose="020B0604030504040204" pitchFamily="34" charset="0"/>
                <a:cs typeface="Arial" pitchFamily="34" charset="0"/>
              </a:rPr>
              <a:t>MAX.</a:t>
            </a:r>
            <a:r>
              <a:rPr lang="sk-SK" sz="2000" dirty="0"/>
              <a:t> </a:t>
            </a:r>
            <a:r>
              <a:rPr lang="sk-SK" sz="2000" dirty="0" smtClean="0"/>
              <a:t>- </a:t>
            </a:r>
            <a:r>
              <a:rPr lang="sk-SK" sz="2000" b="1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2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850 000,00 </a:t>
            </a:r>
            <a:r>
              <a:rPr lang="sk-SK" sz="2000" b="1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EUR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Celkové </a:t>
            </a:r>
            <a:r>
              <a:rPr lang="sk-SK" sz="2000" dirty="0"/>
              <a:t>oprávnené výdavky (COV): </a:t>
            </a:r>
            <a:r>
              <a:rPr lang="sk-SK" sz="2000" b="1" dirty="0"/>
              <a:t>max. </a:t>
            </a:r>
            <a:r>
              <a:rPr lang="sk-SK" sz="2000" b="1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3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000 000,00 EUR.</a:t>
            </a:r>
            <a:endParaRPr lang="sk-SK" dirty="0">
              <a:latin typeface="Times New Roman" panose="02020603050405020304" pitchFamily="18" charset="0"/>
              <a:ea typeface="PMingLiU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000" b="1" dirty="0" smtClean="0"/>
              <a:t> </a:t>
            </a:r>
            <a:endParaRPr lang="sk-SK" sz="2000" b="1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22455" y="252045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OPLZ-PO6-SC611-2020-2 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91787"/>
              </p:ext>
            </p:extLst>
          </p:nvPr>
        </p:nvGraphicFramePr>
        <p:xfrm>
          <a:off x="827584" y="1340768"/>
          <a:ext cx="7272808" cy="3726560"/>
        </p:xfrm>
        <a:graphic>
          <a:graphicData uri="http://schemas.openxmlformats.org/drawingml/2006/table">
            <a:tbl>
              <a:tblPr firstRow="1" firstCol="1" bandRow="1"/>
              <a:tblGrid>
                <a:gridCol w="3637587">
                  <a:extLst>
                    <a:ext uri="{9D8B030D-6E8A-4147-A177-3AD203B41FA5}">
                      <a16:colId xmlns:a16="http://schemas.microsoft.com/office/drawing/2014/main" val="2626034745"/>
                    </a:ext>
                  </a:extLst>
                </a:gridCol>
                <a:gridCol w="3635221">
                  <a:extLst>
                    <a:ext uri="{9D8B030D-6E8A-4147-A177-3AD203B41FA5}">
                      <a16:colId xmlns:a16="http://schemas.microsoft.com/office/drawing/2014/main" val="2841362335"/>
                    </a:ext>
                  </a:extLst>
                </a:gridCol>
              </a:tblGrid>
              <a:tr h="2448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Počet podporených osôb MRK</a:t>
                      </a: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ktorým sa v dôsledku realizácie projektu zlepšili podmienky bývania prostredníctvom vybudovania/dobudovania kanalizačnej siete a/alebo ČOV a pripojením sa k nej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Maximálna výška COV 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66616"/>
                  </a:ext>
                </a:extLst>
              </a:tr>
              <a:tr h="31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 – 249 osôb MRK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465264"/>
                  </a:ext>
                </a:extLst>
              </a:tr>
              <a:tr h="31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250 – 499 osôb MRK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1 300 000,00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147324"/>
                  </a:ext>
                </a:extLst>
              </a:tr>
              <a:tr h="32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 – 999 osôb MRK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2 100 000,00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089298"/>
                  </a:ext>
                </a:extLst>
              </a:tr>
              <a:tr h="32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1000 a viac osôb MRK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3 000 000,00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21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22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nesmie: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</a:t>
            </a:r>
            <a:r>
              <a:rPr lang="sk-SK" sz="2000" dirty="0" smtClean="0"/>
              <a:t>byť podnikom v ťažkostiach -  </a:t>
            </a:r>
            <a:r>
              <a:rPr lang="sk-SK" sz="2000" dirty="0"/>
              <a:t>v nútenej 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štatutár </a:t>
            </a:r>
            <a:r>
              <a:rPr lang="sk-SK" sz="2000" dirty="0" smtClean="0"/>
              <a:t>odsúdený </a:t>
            </a:r>
            <a:r>
              <a:rPr lang="sk-SK" sz="2000" dirty="0"/>
              <a:t>za trestný </a:t>
            </a:r>
            <a:r>
              <a:rPr lang="sk-SK" sz="2000" dirty="0" smtClean="0"/>
              <a:t>čin ani splnomocnená osoba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ukončiť fyzickú realizáciu HAP pred predložením </a:t>
            </a:r>
            <a:r>
              <a:rPr lang="sk-SK" sz="2000" dirty="0" err="1"/>
              <a:t>ŽoNFP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Program rozvoja obce a 		   	  	  územnoplánovaciu dokumentáciu, ak 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mať: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vysporiadané majetkovo-právne vzťahy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povolenie na realizáciu stavby, ak 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Projekty </a:t>
            </a:r>
            <a:r>
              <a:rPr lang="sk-SK" sz="2000" b="1" dirty="0"/>
              <a:t>musia byť: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v súlade so zákonom č. 24/2006 (EIA)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č. 543/2002 (NATURA2000) </a:t>
            </a: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	- v súlade s princípmi 3D </a:t>
            </a:r>
            <a:r>
              <a:rPr lang="sk-SK" sz="1600" dirty="0" smtClean="0"/>
              <a:t>(</a:t>
            </a:r>
            <a:r>
              <a:rPr lang="sk-SK" sz="1600" dirty="0" err="1" smtClean="0"/>
              <a:t>desegregácia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degetoizácia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destigmatizácia</a:t>
            </a:r>
            <a:r>
              <a:rPr lang="sk-SK" sz="1600" dirty="0" smtClean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	</a:t>
            </a:r>
            <a:r>
              <a:rPr lang="sk-SK" sz="2000" dirty="0"/>
              <a:t>- v súlade s povinnými merateľnými ukazovateľmi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Hlavná aktivita</a:t>
            </a:r>
          </a:p>
          <a:p>
            <a:pPr marL="82296" lvl="0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prstClr val="black"/>
                </a:solidFill>
              </a:rPr>
              <a:t>V rámci oprávneného typu aktivity je žiadateľ povinný zadefinovať </a:t>
            </a:r>
            <a:r>
              <a:rPr lang="sk-SK" sz="2000" b="1" dirty="0" smtClean="0">
                <a:solidFill>
                  <a:prstClr val="black"/>
                </a:solidFill>
              </a:rPr>
              <a:t>jednu hlavnú aktivitu</a:t>
            </a:r>
            <a:r>
              <a:rPr lang="sk-SK" sz="2000" dirty="0" smtClean="0">
                <a:solidFill>
                  <a:prstClr val="black"/>
                </a:solidFill>
              </a:rPr>
              <a:t> napr. „Podpora dobudovania inžinierskych sietí“.</a:t>
            </a:r>
            <a:r>
              <a:rPr lang="sk-SK" sz="2000" dirty="0" smtClean="0"/>
              <a:t>		</a:t>
            </a:r>
            <a:r>
              <a:rPr lang="sk-SK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000" b="1" dirty="0"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Spôsoby realizácie:</a:t>
            </a:r>
            <a:endParaRPr lang="sk-SK" dirty="0">
              <a:latin typeface="Times New Roman" panose="02020603050405020304" pitchFamily="18" charset="0"/>
              <a:ea typeface="PMingLiU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lphaLcParenR"/>
            </a:pP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budovanie verejných kanalizácií a/alebo budovanie čistiarní odpadových vôd, </a:t>
            </a: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(príloha č. 7 výzvy),</a:t>
            </a:r>
            <a:endParaRPr lang="sk-SK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3872865" algn="l"/>
              </a:tabLst>
            </a:pP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výstavba a rozšírenie miestnych vodovodov/potrubných rozvodov pitnej vody ako súbežná výstavba s verejnou kanalizáciou,</a:t>
            </a:r>
            <a:endParaRPr lang="sk-SK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lphaLcParenR"/>
            </a:pP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výstavba a rozšírenie miestnych vodovodov/potrubných rozvodov pitnej vody ako pokračovanie existujúcej vodohospodárskej infraštruktúry,</a:t>
            </a:r>
            <a:endParaRPr lang="sk-SK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lphaLcParenR"/>
            </a:pP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výstavba výdajných miest len v prípadoch  výstavby a rozšírenia miestnych vodovodov/potrubných vodovodov pitnej vody. </a:t>
            </a:r>
            <a:endParaRPr lang="sk-SK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prstClr val="black"/>
              </a:solidFill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prstClr val="black"/>
                </a:solidFill>
              </a:rPr>
              <a:t>Spôsoby </a:t>
            </a:r>
            <a:r>
              <a:rPr lang="sk-SK" sz="2000" dirty="0">
                <a:solidFill>
                  <a:prstClr val="black"/>
                </a:solidFill>
              </a:rPr>
              <a:t>realizácie pod b) až d) len v prípade realizácie a</a:t>
            </a:r>
            <a:r>
              <a:rPr lang="sk-SK" sz="2000" dirty="0" smtClean="0">
                <a:solidFill>
                  <a:prstClr val="black"/>
                </a:solidFill>
              </a:rPr>
              <a:t>).</a:t>
            </a:r>
            <a:endParaRPr lang="sk-SK" sz="2000" dirty="0">
              <a:solidFill>
                <a:prstClr val="black"/>
              </a:solidFill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0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Hlavná aktivita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Žiadateľ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môže v závislosti od počtu podporených osôb MRK, ktorým sa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v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dôsledku realizácie projektu zlepšili podmienky bývania zabezpečením odvádzanie/čistenia odpadových vôd prostredníctvom vybudovania/dobudovania kanalizačnej siete a/alebo ČOV a pripojením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      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 </a:t>
            </a:r>
            <a:r>
              <a:rPr lang="sk-SK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realizovať oprávnené aktivity aj mimo prostredia MRK v maximálnom pomere 50% oprávnených výdavkov k Tabuľke </a:t>
            </a:r>
            <a:r>
              <a:rPr lang="sk-SK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prílohy č. 6 výzvy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ktoré sú spojené s oprávnenými výdavkami, ktoré sú na trasovaní smerujúcom do osídlenia MRK, ktorému sa zabezpečí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prístup k pitnej vode (ak relevantné) a odvádzanie/čistenie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odpadových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vôd. 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30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8087</TotalTime>
  <Words>2187</Words>
  <Application>Microsoft Office PowerPoint</Application>
  <PresentationFormat>Prezentácia na obrazovke (4:3)</PresentationFormat>
  <Paragraphs>328</Paragraphs>
  <Slides>24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4" baseType="lpstr">
      <vt:lpstr>Arial</vt:lpstr>
      <vt:lpstr>Calibri</vt:lpstr>
      <vt:lpstr>PMingLiU</vt:lpstr>
      <vt:lpstr>Times New Roman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 12</cp:lastModifiedBy>
  <cp:revision>307</cp:revision>
  <dcterms:created xsi:type="dcterms:W3CDTF">2015-06-03T20:40:01Z</dcterms:created>
  <dcterms:modified xsi:type="dcterms:W3CDTF">2021-01-19T21:59:35Z</dcterms:modified>
</cp:coreProperties>
</file>